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65" r:id="rId4"/>
    <p:sldId id="266"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80" d="100"/>
          <a:sy n="80" d="100"/>
        </p:scale>
        <p:origin x="-858" y="-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557075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endParaRPr lang="en-US" sz="2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ctr"/>
            <a:endParaRPr lang="en-US" sz="2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ctr"/>
            <a:endParaRPr lang="en-US" sz="32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ctr"/>
            <a:r>
              <a:rPr lang="en-US" sz="32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Faculty Development Programme</a:t>
            </a:r>
          </a:p>
          <a:p>
            <a:pPr algn="ctr"/>
            <a:r>
              <a:rPr lang="en-US" sz="2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(December 07-08,2019)</a:t>
            </a:r>
          </a:p>
          <a:p>
            <a:pPr algn="ctr"/>
            <a:r>
              <a:rPr lang="en-US"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Sponsored by</a:t>
            </a:r>
          </a:p>
          <a:p>
            <a:pPr algn="ctr"/>
            <a:r>
              <a:rPr lang="en-US" sz="32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ITM University Gwalior</a:t>
            </a:r>
          </a:p>
          <a:p>
            <a:pPr algn="ctr"/>
            <a:r>
              <a:rPr lang="en-US"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for</a:t>
            </a:r>
          </a:p>
          <a:p>
            <a:pPr algn="ctr"/>
            <a:r>
              <a:rPr lang="en-US" sz="32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School of Management</a:t>
            </a:r>
          </a:p>
          <a:p>
            <a:pPr algn="ctr"/>
            <a:endParaRPr lang="en-US" sz="2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ctr"/>
            <a:endParaRPr lang="en-US" sz="2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ctr"/>
            <a:endParaRPr lang="en-US" sz="2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ctr"/>
            <a:endParaRPr lang="en-US" sz="2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ctr"/>
            <a:endParaRPr lang="en-US" sz="2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7" name="TextBox 6"/>
          <p:cNvSpPr txBox="1"/>
          <p:nvPr/>
        </p:nvSpPr>
        <p:spPr>
          <a:xfrm>
            <a:off x="0" y="4303455"/>
            <a:ext cx="9144000" cy="261610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8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Resource Person:</a:t>
            </a:r>
          </a:p>
          <a:p>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Prof.  N. Ravichandran</a:t>
            </a:r>
          </a:p>
          <a:p>
            <a:r>
              <a:rPr lang="en-US" sz="32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(Former Director IIM Indore, </a:t>
            </a:r>
          </a:p>
          <a:p>
            <a:r>
              <a:rPr lang="en-US" sz="32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Retired Professor, IIM Ahmedabad)</a:t>
            </a:r>
          </a:p>
          <a:p>
            <a:pPr algn="ctr"/>
            <a:endParaRPr lang="en-US" sz="32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pic>
        <p:nvPicPr>
          <p:cNvPr id="5" name="Picture 2" descr="C:\Users\Dr.Shahid\Downloads\23_Year_Logo.JPG"/>
          <p:cNvPicPr>
            <a:picLocks noChangeAspect="1" noChangeArrowheads="1"/>
          </p:cNvPicPr>
          <p:nvPr/>
        </p:nvPicPr>
        <p:blipFill>
          <a:blip r:embed="rId2" cstate="print"/>
          <a:srcRect/>
          <a:stretch>
            <a:fillRect/>
          </a:stretch>
        </p:blipFill>
        <p:spPr bwMode="auto">
          <a:xfrm>
            <a:off x="7772399" y="15416"/>
            <a:ext cx="1371601" cy="1203784"/>
          </a:xfrm>
          <a:prstGeom prst="rect">
            <a:avLst/>
          </a:prstGeom>
          <a:noFill/>
        </p:spPr>
      </p:pic>
      <p:pic>
        <p:nvPicPr>
          <p:cNvPr id="4" name="Picture 3" descr="C:\Users\Dr.Shahid\Downloads\ITM University Logo.jpg"/>
          <p:cNvPicPr>
            <a:picLocks noChangeAspect="1" noChangeArrowheads="1"/>
          </p:cNvPicPr>
          <p:nvPr/>
        </p:nvPicPr>
        <p:blipFill>
          <a:blip r:embed="rId3" cstate="print"/>
          <a:srcRect/>
          <a:stretch>
            <a:fillRect/>
          </a:stretch>
        </p:blipFill>
        <p:spPr bwMode="auto">
          <a:xfrm>
            <a:off x="0" y="0"/>
            <a:ext cx="2514600" cy="1022270"/>
          </a:xfrm>
          <a:prstGeom prst="rect">
            <a:avLst/>
          </a:prstGeom>
          <a:noFill/>
        </p:spPr>
      </p:pic>
      <p:pic>
        <p:nvPicPr>
          <p:cNvPr id="1026" name="Picture 2" descr="C:\Users\Dr.Shahid\Desktop\images.jpg"/>
          <p:cNvPicPr>
            <a:picLocks noChangeAspect="1" noChangeArrowheads="1"/>
          </p:cNvPicPr>
          <p:nvPr/>
        </p:nvPicPr>
        <p:blipFill>
          <a:blip r:embed="rId4"/>
          <a:srcRect/>
          <a:stretch>
            <a:fillRect/>
          </a:stretch>
        </p:blipFill>
        <p:spPr bwMode="auto">
          <a:xfrm>
            <a:off x="6553200" y="4343400"/>
            <a:ext cx="2590800" cy="2590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3200" b="1" dirty="0" smtClean="0"/>
              <a:t>Day One! </a:t>
            </a:r>
            <a:endParaRPr lang="en-US" sz="3200" b="1" dirty="0"/>
          </a:p>
        </p:txBody>
      </p:sp>
      <p:sp>
        <p:nvSpPr>
          <p:cNvPr id="3" name="Content Placeholder 2"/>
          <p:cNvSpPr>
            <a:spLocks noGrp="1"/>
          </p:cNvSpPr>
          <p:nvPr>
            <p:ph idx="1"/>
          </p:nvPr>
        </p:nvSpPr>
        <p:spPr>
          <a:xfrm>
            <a:off x="0" y="609600"/>
            <a:ext cx="9144000" cy="6248400"/>
          </a:xfrm>
        </p:spPr>
        <p:style>
          <a:lnRef idx="1">
            <a:schemeClr val="accent4"/>
          </a:lnRef>
          <a:fillRef idx="2">
            <a:schemeClr val="accent4"/>
          </a:fillRef>
          <a:effectRef idx="1">
            <a:schemeClr val="accent4"/>
          </a:effectRef>
          <a:fontRef idx="minor">
            <a:schemeClr val="dk1"/>
          </a:fontRef>
        </p:style>
        <p:txBody>
          <a:bodyPr>
            <a:noAutofit/>
          </a:bodyPr>
          <a:lstStyle/>
          <a:p>
            <a:pPr algn="just">
              <a:buNone/>
            </a:pPr>
            <a:endParaRPr lang="en-US" sz="1600" dirty="0" smtClean="0"/>
          </a:p>
          <a:p>
            <a:pPr algn="just"/>
            <a:r>
              <a:rPr lang="en-US" sz="1600" dirty="0" smtClean="0"/>
              <a:t>A two day </a:t>
            </a:r>
            <a:r>
              <a:rPr lang="en-US" sz="1600" b="1" u="sng" dirty="0" smtClean="0"/>
              <a:t>Faculty Development workshop</a:t>
            </a:r>
            <a:r>
              <a:rPr lang="en-US" sz="1600" dirty="0" smtClean="0"/>
              <a:t> was sponsored by </a:t>
            </a:r>
            <a:r>
              <a:rPr lang="en-US" sz="1600" b="1" u="sng" dirty="0" smtClean="0"/>
              <a:t>ITM University Gwalior</a:t>
            </a:r>
            <a:r>
              <a:rPr lang="en-US" sz="1600" dirty="0" smtClean="0"/>
              <a:t> for its </a:t>
            </a:r>
            <a:r>
              <a:rPr lang="en-US" sz="1600" b="1" u="sng" dirty="0" smtClean="0"/>
              <a:t>School of Management</a:t>
            </a:r>
            <a:r>
              <a:rPr lang="en-US" sz="1600" dirty="0" smtClean="0"/>
              <a:t> (Dec. 07-08, 2019). The eminent resource person for the workshop was </a:t>
            </a:r>
            <a:r>
              <a:rPr lang="en-US" sz="1600" b="1" u="sng" dirty="0" smtClean="0"/>
              <a:t>Prof. N. Ravichandran</a:t>
            </a:r>
            <a:r>
              <a:rPr lang="en-US" sz="1600" dirty="0" smtClean="0"/>
              <a:t> (Mentor School of Management, ITM University Gwalior and Former Director, IIM Indore and Retired Professor IIM Ahmedabad).</a:t>
            </a:r>
          </a:p>
          <a:p>
            <a:pPr algn="just"/>
            <a:r>
              <a:rPr lang="en-US" sz="1600" dirty="0" smtClean="0"/>
              <a:t>On the first day, the entire courses and subjects were reviewed to make the courses more value added, relevant and market driven. The serious efforts from the eminent resource person and the SOM faculty members continued till the late evening hours. The sole focus is to equip and improve our SOM students with strategies, concepts, and skills that will help them earn a demanding career in life. </a:t>
            </a:r>
          </a:p>
          <a:p>
            <a:pPr algn="just"/>
            <a:endParaRPr lang="en-US" sz="1600" dirty="0" smtClean="0"/>
          </a:p>
          <a:p>
            <a:pPr algn="just">
              <a:buNone/>
            </a:pPr>
            <a:endParaRPr lang="en-US" sz="1600" dirty="0" smtClean="0"/>
          </a:p>
          <a:p>
            <a:pPr algn="just">
              <a:buNone/>
            </a:pPr>
            <a:r>
              <a:rPr lang="en-US" sz="1600" dirty="0" smtClean="0"/>
              <a:t> </a:t>
            </a:r>
          </a:p>
          <a:p>
            <a:pPr algn="just"/>
            <a:endParaRPr lang="en-US" sz="1600" dirty="0" smtClean="0"/>
          </a:p>
          <a:p>
            <a:pPr algn="just"/>
            <a:endParaRPr lang="en-US" sz="1050" dirty="0" smtClean="0"/>
          </a:p>
          <a:p>
            <a:pPr algn="just">
              <a:buNone/>
            </a:pPr>
            <a:endParaRPr lang="en-US" sz="1050" dirty="0" smtClean="0"/>
          </a:p>
          <a:p>
            <a:pPr algn="just">
              <a:buNone/>
            </a:pPr>
            <a:endParaRPr lang="en-US" sz="1050" dirty="0" smtClean="0"/>
          </a:p>
          <a:p>
            <a:pPr algn="just">
              <a:buNone/>
            </a:pPr>
            <a:r>
              <a:rPr lang="en-US" sz="1050" dirty="0" smtClean="0"/>
              <a:t>                            </a:t>
            </a:r>
          </a:p>
          <a:p>
            <a:pPr algn="ctr">
              <a:buNone/>
            </a:pPr>
            <a:r>
              <a:rPr lang="en-US" sz="1050" dirty="0" smtClean="0"/>
              <a:t> </a:t>
            </a:r>
          </a:p>
          <a:p>
            <a:pPr algn="ctr">
              <a:buNone/>
            </a:pPr>
            <a:endParaRPr lang="en-US" sz="1050" dirty="0" smtClean="0"/>
          </a:p>
          <a:p>
            <a:pPr algn="ctr">
              <a:buNone/>
            </a:pPr>
            <a:endParaRPr lang="en-US" sz="1050" dirty="0" smtClean="0"/>
          </a:p>
          <a:p>
            <a:pPr algn="ctr">
              <a:buNone/>
            </a:pPr>
            <a:endParaRPr lang="en-US" sz="1050" dirty="0" smtClean="0"/>
          </a:p>
          <a:p>
            <a:pPr algn="ctr">
              <a:buNone/>
            </a:pPr>
            <a:endParaRPr lang="en-US" sz="1050" dirty="0" smtClean="0"/>
          </a:p>
          <a:p>
            <a:pPr algn="ctr">
              <a:buNone/>
            </a:pPr>
            <a:endParaRPr lang="en-US" sz="1050" dirty="0" smtClean="0"/>
          </a:p>
          <a:p>
            <a:pPr algn="ctr">
              <a:buNone/>
            </a:pPr>
            <a:endParaRPr lang="en-US" sz="1050" dirty="0" smtClean="0"/>
          </a:p>
          <a:p>
            <a:pPr algn="ctr">
              <a:buNone/>
            </a:pPr>
            <a:endParaRPr lang="en-US" sz="1050" dirty="0" smtClean="0"/>
          </a:p>
        </p:txBody>
      </p:sp>
      <p:pic>
        <p:nvPicPr>
          <p:cNvPr id="8" name="Picture 2" descr="C:\Users\Dr.Shahid\Desktop\SOM- FDP on 07 and 08 December 2019\78847194_1728620653938869_7205683679224397824_o.jpg"/>
          <p:cNvPicPr>
            <a:picLocks noChangeAspect="1" noChangeArrowheads="1"/>
          </p:cNvPicPr>
          <p:nvPr/>
        </p:nvPicPr>
        <p:blipFill>
          <a:blip r:embed="rId2"/>
          <a:srcRect/>
          <a:stretch>
            <a:fillRect/>
          </a:stretch>
        </p:blipFill>
        <p:spPr bwMode="auto">
          <a:xfrm>
            <a:off x="228600" y="3299135"/>
            <a:ext cx="4724400" cy="3060772"/>
          </a:xfrm>
          <a:prstGeom prst="rect">
            <a:avLst/>
          </a:prstGeom>
          <a:noFill/>
        </p:spPr>
      </p:pic>
      <p:pic>
        <p:nvPicPr>
          <p:cNvPr id="9" name="Picture 4" descr="C:\Users\Dr.Shahid\Desktop\SOM- FDP on 07 and 08 December 2019\78452077_2890033227673982_4172003782474858496_n.jpg"/>
          <p:cNvPicPr>
            <a:picLocks noChangeAspect="1" noChangeArrowheads="1"/>
          </p:cNvPicPr>
          <p:nvPr/>
        </p:nvPicPr>
        <p:blipFill>
          <a:blip r:embed="rId3"/>
          <a:srcRect/>
          <a:stretch>
            <a:fillRect/>
          </a:stretch>
        </p:blipFill>
        <p:spPr bwMode="auto">
          <a:xfrm>
            <a:off x="5334000" y="3262788"/>
            <a:ext cx="3733800" cy="3057049"/>
          </a:xfrm>
          <a:prstGeom prst="rect">
            <a:avLst/>
          </a:prstGeom>
          <a:noFill/>
        </p:spPr>
      </p:pic>
      <p:sp>
        <p:nvSpPr>
          <p:cNvPr id="10" name="TextBox 9"/>
          <p:cNvSpPr txBox="1"/>
          <p:nvPr/>
        </p:nvSpPr>
        <p:spPr>
          <a:xfrm>
            <a:off x="152400" y="6324600"/>
            <a:ext cx="4953000" cy="461665"/>
          </a:xfrm>
          <a:prstGeom prst="rect">
            <a:avLst/>
          </a:prstGeom>
          <a:noFill/>
        </p:spPr>
        <p:txBody>
          <a:bodyPr wrap="square" rtlCol="0">
            <a:spAutoFit/>
          </a:bodyPr>
          <a:lstStyle/>
          <a:p>
            <a:pPr algn="just"/>
            <a:r>
              <a:rPr lang="en-US" sz="1100" b="1" dirty="0" smtClean="0"/>
              <a:t>(</a:t>
            </a:r>
            <a:r>
              <a:rPr lang="en-US" sz="1200" b="1" dirty="0" smtClean="0"/>
              <a:t>SOM faculty members posing for a group photograph at dinner time with Eminent Prof. N. Ravichandran)</a:t>
            </a:r>
            <a:endParaRPr lang="en-US" sz="1200" dirty="0"/>
          </a:p>
        </p:txBody>
      </p:sp>
      <p:sp>
        <p:nvSpPr>
          <p:cNvPr id="11" name="TextBox 10"/>
          <p:cNvSpPr txBox="1"/>
          <p:nvPr/>
        </p:nvSpPr>
        <p:spPr>
          <a:xfrm>
            <a:off x="5334000" y="6324600"/>
            <a:ext cx="3810000" cy="261610"/>
          </a:xfrm>
          <a:prstGeom prst="rect">
            <a:avLst/>
          </a:prstGeom>
          <a:noFill/>
        </p:spPr>
        <p:txBody>
          <a:bodyPr wrap="square" rtlCol="0">
            <a:spAutoFit/>
          </a:bodyPr>
          <a:lstStyle/>
          <a:p>
            <a:pPr algn="just"/>
            <a:r>
              <a:rPr lang="en-US" sz="1100" b="1" dirty="0" smtClean="0"/>
              <a:t>Picture from FDP Day 01 Session…….. </a:t>
            </a:r>
            <a:endParaRPr lang="en-US" sz="1200" dirty="0"/>
          </a:p>
        </p:txBody>
      </p:sp>
      <p:pic>
        <p:nvPicPr>
          <p:cNvPr id="12" name="Picture 2" descr="C:\Users\Dr.Shahid\Downloads\23_Year_Logo.JPG"/>
          <p:cNvPicPr>
            <a:picLocks noChangeAspect="1" noChangeArrowheads="1"/>
          </p:cNvPicPr>
          <p:nvPr/>
        </p:nvPicPr>
        <p:blipFill>
          <a:blip r:embed="rId4" cstate="print"/>
          <a:srcRect/>
          <a:stretch>
            <a:fillRect/>
          </a:stretch>
        </p:blipFill>
        <p:spPr bwMode="auto">
          <a:xfrm>
            <a:off x="8458200" y="15416"/>
            <a:ext cx="685800" cy="60189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3200" dirty="0" smtClean="0"/>
              <a:t>Day Two! </a:t>
            </a:r>
            <a:endParaRPr lang="en-US" sz="3200" dirty="0"/>
          </a:p>
        </p:txBody>
      </p:sp>
      <p:sp>
        <p:nvSpPr>
          <p:cNvPr id="3" name="Content Placeholder 2"/>
          <p:cNvSpPr>
            <a:spLocks noGrp="1"/>
          </p:cNvSpPr>
          <p:nvPr>
            <p:ph idx="1"/>
          </p:nvPr>
        </p:nvSpPr>
        <p:spPr>
          <a:xfrm>
            <a:off x="0" y="533400"/>
            <a:ext cx="9144000" cy="6324600"/>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2000" dirty="0" smtClean="0"/>
              <a:t>On the second day, the large focus in the sessions was to improve the teaching skills and classroom management and how to get the best results from the students. The two day workshop concluded on a happy note and vote of thanks was delivered by the Dean SOM, Dr. Vandana Bharti and HOD SOM, Prof. Keshav Kansana.</a:t>
            </a:r>
          </a:p>
          <a:p>
            <a:pPr algn="just"/>
            <a:endParaRPr lang="en-US" sz="2000" dirty="0" smtClean="0"/>
          </a:p>
          <a:p>
            <a:pPr algn="just"/>
            <a:endParaRPr lang="en-US" sz="2000" dirty="0" smtClean="0"/>
          </a:p>
          <a:p>
            <a:pPr algn="just">
              <a:buNone/>
            </a:pPr>
            <a:endParaRPr lang="en-US" sz="2000" dirty="0"/>
          </a:p>
        </p:txBody>
      </p:sp>
      <p:pic>
        <p:nvPicPr>
          <p:cNvPr id="5" name="Picture 3" descr="C:\Users\Dr.Shahid\Desktop\SOM- FDP on 07 and 08 December 2019\79840311_1729556880511913_5913369358918221824_n.jpg"/>
          <p:cNvPicPr>
            <a:picLocks noChangeAspect="1" noChangeArrowheads="1"/>
          </p:cNvPicPr>
          <p:nvPr/>
        </p:nvPicPr>
        <p:blipFill>
          <a:blip r:embed="rId2"/>
          <a:srcRect t="17566" b="10789"/>
          <a:stretch>
            <a:fillRect/>
          </a:stretch>
        </p:blipFill>
        <p:spPr bwMode="auto">
          <a:xfrm>
            <a:off x="152399" y="2514600"/>
            <a:ext cx="3733801" cy="1981200"/>
          </a:xfrm>
          <a:prstGeom prst="rect">
            <a:avLst/>
          </a:prstGeom>
          <a:noFill/>
        </p:spPr>
      </p:pic>
      <p:pic>
        <p:nvPicPr>
          <p:cNvPr id="8" name="Picture 3" descr="C:\Users\Dr.Shahid\Desktop\SOM- FDP on 07 and 08 December 2019\80030566_1729556927178575_3248179295180292096_n.jpg"/>
          <p:cNvPicPr>
            <a:picLocks noChangeAspect="1" noChangeArrowheads="1"/>
          </p:cNvPicPr>
          <p:nvPr/>
        </p:nvPicPr>
        <p:blipFill>
          <a:blip r:embed="rId3"/>
          <a:srcRect t="20333" b="10825"/>
          <a:stretch>
            <a:fillRect/>
          </a:stretch>
        </p:blipFill>
        <p:spPr bwMode="auto">
          <a:xfrm>
            <a:off x="152400" y="4562803"/>
            <a:ext cx="3733800" cy="1609397"/>
          </a:xfrm>
          <a:prstGeom prst="rect">
            <a:avLst/>
          </a:prstGeom>
          <a:noFill/>
        </p:spPr>
      </p:pic>
      <p:sp>
        <p:nvSpPr>
          <p:cNvPr id="9" name="TextBox 8"/>
          <p:cNvSpPr txBox="1"/>
          <p:nvPr/>
        </p:nvSpPr>
        <p:spPr>
          <a:xfrm>
            <a:off x="152400" y="6324600"/>
            <a:ext cx="3810000" cy="261610"/>
          </a:xfrm>
          <a:prstGeom prst="rect">
            <a:avLst/>
          </a:prstGeom>
          <a:noFill/>
        </p:spPr>
        <p:txBody>
          <a:bodyPr wrap="square" rtlCol="0">
            <a:spAutoFit/>
          </a:bodyPr>
          <a:lstStyle/>
          <a:p>
            <a:pPr algn="just"/>
            <a:r>
              <a:rPr lang="en-US" sz="1100" b="1" dirty="0" smtClean="0"/>
              <a:t>Pictures from FDP Day 02 Sessions…….. </a:t>
            </a:r>
            <a:endParaRPr lang="en-US" sz="1200" dirty="0"/>
          </a:p>
        </p:txBody>
      </p:sp>
      <p:pic>
        <p:nvPicPr>
          <p:cNvPr id="10" name="Picture 5" descr="C:\Users\Dr.Shahid\Desktop\SOM- FDP on 07 and 08 December 2019\79296349_1729556987178569_8255382976381059072_n.jpg"/>
          <p:cNvPicPr>
            <a:picLocks noChangeAspect="1" noChangeArrowheads="1"/>
          </p:cNvPicPr>
          <p:nvPr/>
        </p:nvPicPr>
        <p:blipFill>
          <a:blip r:embed="rId4"/>
          <a:srcRect/>
          <a:stretch>
            <a:fillRect/>
          </a:stretch>
        </p:blipFill>
        <p:spPr bwMode="auto">
          <a:xfrm>
            <a:off x="4039598" y="2519362"/>
            <a:ext cx="5104402" cy="3652838"/>
          </a:xfrm>
          <a:prstGeom prst="rect">
            <a:avLst/>
          </a:prstGeom>
          <a:noFill/>
        </p:spPr>
      </p:pic>
      <p:sp>
        <p:nvSpPr>
          <p:cNvPr id="11" name="TextBox 10"/>
          <p:cNvSpPr txBox="1"/>
          <p:nvPr/>
        </p:nvSpPr>
        <p:spPr>
          <a:xfrm>
            <a:off x="4038600" y="6248400"/>
            <a:ext cx="4953000" cy="461665"/>
          </a:xfrm>
          <a:prstGeom prst="rect">
            <a:avLst/>
          </a:prstGeom>
          <a:noFill/>
        </p:spPr>
        <p:txBody>
          <a:bodyPr wrap="square" rtlCol="0">
            <a:spAutoFit/>
          </a:bodyPr>
          <a:lstStyle/>
          <a:p>
            <a:pPr algn="just"/>
            <a:r>
              <a:rPr lang="en-US" sz="1100" b="1" dirty="0" smtClean="0"/>
              <a:t>(</a:t>
            </a:r>
            <a:r>
              <a:rPr lang="en-US" sz="1200" b="1" dirty="0" smtClean="0"/>
              <a:t>Participants posing for a group photograph after the workshop with Eminent Prof. N. Ravichandran)</a:t>
            </a:r>
            <a:endParaRPr lang="en-US" sz="1200" dirty="0"/>
          </a:p>
        </p:txBody>
      </p:sp>
      <p:pic>
        <p:nvPicPr>
          <p:cNvPr id="12" name="Picture 2" descr="C:\Users\Dr.Shahid\Downloads\23_Year_Logo.JPG"/>
          <p:cNvPicPr>
            <a:picLocks noChangeAspect="1" noChangeArrowheads="1"/>
          </p:cNvPicPr>
          <p:nvPr/>
        </p:nvPicPr>
        <p:blipFill>
          <a:blip r:embed="rId5" cstate="print"/>
          <a:srcRect/>
          <a:stretch>
            <a:fillRect/>
          </a:stretch>
        </p:blipFill>
        <p:spPr bwMode="auto">
          <a:xfrm>
            <a:off x="8534400" y="15417"/>
            <a:ext cx="609600" cy="53501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3200" dirty="0" smtClean="0"/>
              <a:t>Participants:</a:t>
            </a:r>
            <a:endParaRPr lang="en-US" sz="3200" dirty="0"/>
          </a:p>
        </p:txBody>
      </p:sp>
      <p:sp>
        <p:nvSpPr>
          <p:cNvPr id="3" name="Content Placeholder 2"/>
          <p:cNvSpPr>
            <a:spLocks noGrp="1"/>
          </p:cNvSpPr>
          <p:nvPr>
            <p:ph idx="1"/>
          </p:nvPr>
        </p:nvSpPr>
        <p:spPr>
          <a:xfrm>
            <a:off x="0" y="533400"/>
            <a:ext cx="9144000" cy="6324600"/>
          </a:xfrm>
        </p:spPr>
        <p:style>
          <a:lnRef idx="1">
            <a:schemeClr val="accent4"/>
          </a:lnRef>
          <a:fillRef idx="2">
            <a:schemeClr val="accent4"/>
          </a:fillRef>
          <a:effectRef idx="1">
            <a:schemeClr val="accent4"/>
          </a:effectRef>
          <a:fontRef idx="minor">
            <a:schemeClr val="dk1"/>
          </a:fontRef>
        </p:style>
        <p:txBody>
          <a:bodyPr>
            <a:normAutofit/>
          </a:bodyPr>
          <a:lstStyle/>
          <a:p>
            <a:pPr algn="just"/>
            <a:endParaRPr lang="en-US" sz="2000" dirty="0" smtClean="0"/>
          </a:p>
          <a:p>
            <a:pPr algn="just"/>
            <a:endParaRPr lang="en-US" sz="2000" dirty="0" smtClean="0"/>
          </a:p>
          <a:p>
            <a:pPr algn="just">
              <a:buNone/>
            </a:pPr>
            <a:endParaRPr lang="en-US" sz="2000" dirty="0"/>
          </a:p>
        </p:txBody>
      </p:sp>
      <p:graphicFrame>
        <p:nvGraphicFramePr>
          <p:cNvPr id="12" name="Table 11"/>
          <p:cNvGraphicFramePr>
            <a:graphicFrameLocks noGrp="1"/>
          </p:cNvGraphicFramePr>
          <p:nvPr/>
        </p:nvGraphicFramePr>
        <p:xfrm>
          <a:off x="0" y="533400"/>
          <a:ext cx="9144000" cy="3169920"/>
        </p:xfrm>
        <a:graphic>
          <a:graphicData uri="http://schemas.openxmlformats.org/drawingml/2006/table">
            <a:tbl>
              <a:tblPr firstRow="1" bandRow="1">
                <a:tableStyleId>{5C22544A-7EE6-4342-B048-85BDC9FD1C3A}</a:tableStyleId>
              </a:tblPr>
              <a:tblGrid>
                <a:gridCol w="1295400"/>
                <a:gridCol w="4800600"/>
                <a:gridCol w="3048000"/>
              </a:tblGrid>
              <a:tr h="348343">
                <a:tc>
                  <a:txBody>
                    <a:bodyPr/>
                    <a:lstStyle/>
                    <a:p>
                      <a:r>
                        <a:rPr lang="en-US" dirty="0" smtClean="0">
                          <a:solidFill>
                            <a:schemeClr val="tx1"/>
                          </a:solidFill>
                        </a:rPr>
                        <a:t>S.</a:t>
                      </a:r>
                      <a:r>
                        <a:rPr lang="en-US" baseline="0" dirty="0" smtClean="0">
                          <a:solidFill>
                            <a:schemeClr val="tx1"/>
                          </a:solidFill>
                        </a:rPr>
                        <a:t> No.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dirty="0" smtClean="0">
                          <a:solidFill>
                            <a:schemeClr val="tx1"/>
                          </a:solidFill>
                        </a:rPr>
                        <a:t>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dirty="0" smtClean="0">
                          <a:solidFill>
                            <a:schemeClr val="tx1"/>
                          </a:solidFill>
                        </a:rPr>
                        <a:t>Designation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48343">
                <a:tc>
                  <a:txBody>
                    <a:bodyPr/>
                    <a:lstStyle/>
                    <a:p>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Dr.</a:t>
                      </a:r>
                      <a:r>
                        <a:rPr lang="en-US" b="1" baseline="0" dirty="0" smtClean="0">
                          <a:solidFill>
                            <a:schemeClr val="tx1"/>
                          </a:solidFill>
                        </a:rPr>
                        <a:t> Vandana Bharti</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dirty="0" smtClean="0">
                          <a:solidFill>
                            <a:schemeClr val="tx1"/>
                          </a:solidFill>
                        </a:rPr>
                        <a:t>Dean, SOM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48343">
                <a:tc>
                  <a:txBody>
                    <a:bodyPr/>
                    <a:lstStyle/>
                    <a:p>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Prof. Keshav</a:t>
                      </a:r>
                      <a:r>
                        <a:rPr lang="en-US" b="1" baseline="0" dirty="0" smtClean="0">
                          <a:solidFill>
                            <a:schemeClr val="tx1"/>
                          </a:solidFill>
                        </a:rPr>
                        <a:t> Kansana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dirty="0" smtClean="0">
                          <a:solidFill>
                            <a:schemeClr val="tx1"/>
                          </a:solidFill>
                        </a:rPr>
                        <a:t>HOD,</a:t>
                      </a:r>
                      <a:r>
                        <a:rPr lang="en-US" baseline="0" dirty="0" smtClean="0">
                          <a:solidFill>
                            <a:schemeClr val="tx1"/>
                          </a:solidFill>
                        </a:rPr>
                        <a:t> SOM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48343">
                <a:tc>
                  <a:txBody>
                    <a:bodyPr/>
                    <a:lstStyle/>
                    <a:p>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Dr. Abhinandhan Chakraborthy</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dirty="0" smtClean="0">
                          <a:solidFill>
                            <a:schemeClr val="tx1"/>
                          </a:solidFill>
                        </a:rPr>
                        <a:t>Asst.</a:t>
                      </a:r>
                      <a:r>
                        <a:rPr lang="en-US" baseline="0" dirty="0" smtClean="0">
                          <a:solidFill>
                            <a:schemeClr val="tx1"/>
                          </a:solidFill>
                        </a:rPr>
                        <a:t> Professor</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48343">
                <a:tc>
                  <a:txBody>
                    <a:bodyPr/>
                    <a:lstStyle/>
                    <a:p>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Dr. Aditya Tripathi</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48343">
                <a:tc>
                  <a:txBody>
                    <a:bodyPr/>
                    <a:lstStyle/>
                    <a:p>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Dr. Shahid</a:t>
                      </a:r>
                      <a:r>
                        <a:rPr lang="en-US" b="1" baseline="0" dirty="0" smtClean="0">
                          <a:solidFill>
                            <a:schemeClr val="tx1"/>
                          </a:solidFill>
                        </a:rPr>
                        <a:t> Amin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48343">
                <a:tc>
                  <a:txBody>
                    <a:bodyPr/>
                    <a:lstStyle/>
                    <a:p>
                      <a:r>
                        <a:rPr lang="en-US" dirty="0" smtClean="0">
                          <a:solidFill>
                            <a:schemeClr val="tx1"/>
                          </a:solidFill>
                        </a:rPr>
                        <a:t>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Dr.</a:t>
                      </a:r>
                      <a:r>
                        <a:rPr lang="en-US" b="1" baseline="0" dirty="0" smtClean="0">
                          <a:solidFill>
                            <a:schemeClr val="tx1"/>
                          </a:solidFill>
                        </a:rPr>
                        <a:t> Vinay Gupta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609600">
                <a:tc>
                  <a:txBody>
                    <a:bodyPr/>
                    <a:lstStyle/>
                    <a:p>
                      <a:r>
                        <a:rPr lang="en-US" dirty="0" smtClean="0">
                          <a:solidFill>
                            <a:schemeClr val="tx1"/>
                          </a:solidFill>
                        </a:rPr>
                        <a:t>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Dr. </a:t>
                      </a:r>
                      <a:r>
                        <a:rPr lang="en-US" b="1" baseline="0" dirty="0" smtClean="0">
                          <a:solidFill>
                            <a:schemeClr val="tx1"/>
                          </a:solidFill>
                        </a:rPr>
                        <a:t> Ram Babu Shridhar</a:t>
                      </a:r>
                      <a:endParaRPr lang="en-US"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graphicFrame>
        <p:nvGraphicFramePr>
          <p:cNvPr id="13" name="Table 12"/>
          <p:cNvGraphicFramePr>
            <a:graphicFrameLocks noGrp="1"/>
          </p:cNvGraphicFramePr>
          <p:nvPr/>
        </p:nvGraphicFramePr>
        <p:xfrm>
          <a:off x="0" y="3505200"/>
          <a:ext cx="9144000" cy="3129280"/>
        </p:xfrm>
        <a:graphic>
          <a:graphicData uri="http://schemas.openxmlformats.org/drawingml/2006/table">
            <a:tbl>
              <a:tblPr firstRow="1" bandRow="1">
                <a:tableStyleId>{5C22544A-7EE6-4342-B048-85BDC9FD1C3A}</a:tableStyleId>
              </a:tblPr>
              <a:tblGrid>
                <a:gridCol w="1295400"/>
                <a:gridCol w="4800600"/>
                <a:gridCol w="3048000"/>
              </a:tblGrid>
              <a:tr h="391160">
                <a:tc>
                  <a:txBody>
                    <a:bodyPr/>
                    <a:lstStyle/>
                    <a:p>
                      <a:r>
                        <a:rPr lang="en-US" dirty="0" smtClean="0">
                          <a:solidFill>
                            <a:schemeClr val="tx1"/>
                          </a:solidFill>
                        </a:rPr>
                        <a:t>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Dr. Satguru Roshan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91160">
                <a:tc>
                  <a:txBody>
                    <a:bodyPr/>
                    <a:lstStyle/>
                    <a:p>
                      <a:r>
                        <a:rPr lang="en-US" dirty="0" smtClean="0">
                          <a:solidFill>
                            <a:schemeClr val="tx1"/>
                          </a:solidFill>
                        </a:rPr>
                        <a:t>9</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Mr. Abhishek</a:t>
                      </a:r>
                      <a:r>
                        <a:rPr lang="en-US" b="1" baseline="0" dirty="0" smtClean="0">
                          <a:solidFill>
                            <a:schemeClr val="tx1"/>
                          </a:solidFill>
                        </a:rPr>
                        <a:t> Singhal</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91160">
                <a:tc>
                  <a:txBody>
                    <a:bodyPr/>
                    <a:lstStyle/>
                    <a:p>
                      <a:r>
                        <a:rPr lang="en-US" dirty="0" smtClean="0">
                          <a:solidFill>
                            <a:schemeClr val="tx1"/>
                          </a:solidFill>
                        </a:rPr>
                        <a:t>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Dr.</a:t>
                      </a:r>
                      <a:r>
                        <a:rPr lang="en-US" b="1" baseline="0" dirty="0" smtClean="0">
                          <a:solidFill>
                            <a:schemeClr val="tx1"/>
                          </a:solidFill>
                        </a:rPr>
                        <a:t> Bhanu Priya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91160">
                <a:tc>
                  <a:txBody>
                    <a:bodyPr/>
                    <a:lstStyle/>
                    <a:p>
                      <a:r>
                        <a:rPr lang="en-US" dirty="0" smtClean="0">
                          <a:solidFill>
                            <a:schemeClr val="tx1"/>
                          </a:solidFill>
                        </a:rPr>
                        <a:t>11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Dr. Megha Soni</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91160">
                <a:tc>
                  <a:txBody>
                    <a:bodyPr/>
                    <a:lstStyle/>
                    <a:p>
                      <a:r>
                        <a:rPr lang="en-US" dirty="0" smtClean="0">
                          <a:solidFill>
                            <a:schemeClr val="tx1"/>
                          </a:solidFill>
                        </a:rPr>
                        <a:t>12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Ms. Simran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91160">
                <a:tc>
                  <a:txBody>
                    <a:bodyPr/>
                    <a:lstStyle/>
                    <a:p>
                      <a:r>
                        <a:rPr lang="en-US" dirty="0" smtClean="0">
                          <a:solidFill>
                            <a:schemeClr val="tx1"/>
                          </a:solidFill>
                        </a:rPr>
                        <a:t>13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Ms. Surbhi</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91160">
                <a:tc>
                  <a:txBody>
                    <a:bodyPr/>
                    <a:lstStyle/>
                    <a:p>
                      <a:r>
                        <a:rPr lang="en-US" dirty="0" smtClean="0">
                          <a:solidFill>
                            <a:schemeClr val="tx1"/>
                          </a:solidFill>
                        </a:rPr>
                        <a:t>14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Dr. Archana Yadav</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91160">
                <a:tc>
                  <a:txBody>
                    <a:bodyPr/>
                    <a:lstStyle/>
                    <a:p>
                      <a:r>
                        <a:rPr lang="en-US" dirty="0" smtClean="0">
                          <a:solidFill>
                            <a:schemeClr val="tx1"/>
                          </a:solidFill>
                        </a:rPr>
                        <a:t>15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b="1" dirty="0" smtClean="0">
                          <a:solidFill>
                            <a:schemeClr val="tx1"/>
                          </a:solidFill>
                        </a:rPr>
                        <a:t>Mr. Amol Mutatkar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Asst.</a:t>
                      </a:r>
                      <a:r>
                        <a:rPr lang="en-US" baseline="0" dirty="0" smtClean="0">
                          <a:solidFill>
                            <a:schemeClr val="tx1"/>
                          </a:solidFill>
                        </a:rPr>
                        <a:t> Professor</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pic>
        <p:nvPicPr>
          <p:cNvPr id="6" name="Picture 2" descr="C:\Users\Dr.Shahid\Downloads\23_Year_Logo.JPG"/>
          <p:cNvPicPr>
            <a:picLocks noChangeAspect="1" noChangeArrowheads="1"/>
          </p:cNvPicPr>
          <p:nvPr/>
        </p:nvPicPr>
        <p:blipFill>
          <a:blip r:embed="rId2" cstate="print"/>
          <a:srcRect/>
          <a:stretch>
            <a:fillRect/>
          </a:stretch>
        </p:blipFill>
        <p:spPr bwMode="auto">
          <a:xfrm>
            <a:off x="8534400" y="15417"/>
            <a:ext cx="609600" cy="53501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0800"/>
            <a:ext cx="9144000" cy="1143000"/>
          </a:xfrm>
        </p:spPr>
        <p:style>
          <a:lnRef idx="1">
            <a:schemeClr val="accent5"/>
          </a:lnRef>
          <a:fillRef idx="2">
            <a:schemeClr val="accent5"/>
          </a:fillRef>
          <a:effectRef idx="1">
            <a:schemeClr val="accent5"/>
          </a:effectRef>
          <a:fontRef idx="minor">
            <a:schemeClr val="dk1"/>
          </a:fontRef>
        </p:style>
        <p:txBody>
          <a:bodyPr/>
          <a:lstStyle/>
          <a:p>
            <a:r>
              <a:rPr lang="en-US" dirty="0" smtClean="0"/>
              <a:t>Thanks</a:t>
            </a:r>
            <a:endParaRPr lang="en-US" dirty="0"/>
          </a:p>
        </p:txBody>
      </p:sp>
      <p:sp>
        <p:nvSpPr>
          <p:cNvPr id="4" name="TextBox 3"/>
          <p:cNvSpPr txBox="1"/>
          <p:nvPr/>
        </p:nvSpPr>
        <p:spPr>
          <a:xfrm>
            <a:off x="0" y="6260068"/>
            <a:ext cx="91440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err="1" smtClean="0"/>
              <a:t>Rapporteur</a:t>
            </a:r>
            <a:r>
              <a:rPr lang="en-US" dirty="0" smtClean="0"/>
              <a:t>- Dr. </a:t>
            </a:r>
            <a:r>
              <a:rPr lang="en-US" dirty="0" err="1" smtClean="0"/>
              <a:t>Shahid</a:t>
            </a:r>
            <a:r>
              <a:rPr lang="en-US" dirty="0" smtClean="0"/>
              <a:t> </a:t>
            </a:r>
            <a:r>
              <a:rPr lang="en-US" dirty="0" err="1" smtClean="0"/>
              <a:t>Amin</a:t>
            </a:r>
            <a:r>
              <a:rPr lang="en-US" dirty="0" smtClean="0"/>
              <a:t>, Asst. Professor, SOM, ITM University Gwalior.</a:t>
            </a:r>
            <a:endParaRPr lang="en-US" dirty="0"/>
          </a:p>
        </p:txBody>
      </p:sp>
      <p:pic>
        <p:nvPicPr>
          <p:cNvPr id="5" name="Picture 2" descr="C:\Users\Dr.Shahid\Downloads\23_Year_Logo.JPG"/>
          <p:cNvPicPr>
            <a:picLocks noChangeAspect="1" noChangeArrowheads="1"/>
          </p:cNvPicPr>
          <p:nvPr/>
        </p:nvPicPr>
        <p:blipFill>
          <a:blip r:embed="rId2" cstate="print"/>
          <a:srcRect/>
          <a:stretch>
            <a:fillRect/>
          </a:stretch>
        </p:blipFill>
        <p:spPr bwMode="auto">
          <a:xfrm>
            <a:off x="8077200" y="15416"/>
            <a:ext cx="1066800" cy="936275"/>
          </a:xfrm>
          <a:prstGeom prst="rect">
            <a:avLst/>
          </a:prstGeom>
          <a:noFill/>
        </p:spPr>
      </p:pic>
      <p:pic>
        <p:nvPicPr>
          <p:cNvPr id="6" name="Picture 5" descr="C:\Users\Dr.Shahid\Downloads\ITM University Logo.jpg"/>
          <p:cNvPicPr>
            <a:picLocks noChangeAspect="1" noChangeArrowheads="1"/>
          </p:cNvPicPr>
          <p:nvPr/>
        </p:nvPicPr>
        <p:blipFill>
          <a:blip r:embed="rId3" cstate="print"/>
          <a:srcRect/>
          <a:stretch>
            <a:fillRect/>
          </a:stretch>
        </p:blipFill>
        <p:spPr bwMode="auto">
          <a:xfrm>
            <a:off x="0" y="0"/>
            <a:ext cx="1905000" cy="774447"/>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434</Words>
  <Application>Microsoft Office PowerPoint</Application>
  <PresentationFormat>On-screen Show (4:3)</PresentationFormat>
  <Paragraphs>93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Day One! </vt:lpstr>
      <vt:lpstr>Day Two! </vt:lpstr>
      <vt:lpstr>Participants:</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Dr.Shahid</dc:creator>
  <cp:lastModifiedBy>Dr.Shahid</cp:lastModifiedBy>
  <cp:revision>22</cp:revision>
  <dcterms:created xsi:type="dcterms:W3CDTF">2006-08-16T00:00:00Z</dcterms:created>
  <dcterms:modified xsi:type="dcterms:W3CDTF">2019-12-14T17:50:32Z</dcterms:modified>
</cp:coreProperties>
</file>